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53fcee45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53fcee45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53fcee4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53fcee4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7e0817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7e0817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57e0817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57e0817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65164f7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65164f7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57e0817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57e0817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</a:t>
            </a:r>
            <a:r>
              <a:rPr lang="en"/>
              <a:t>within QRAM for now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57e0817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57e0817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5bd607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5bd607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bd607d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5bd607d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5bd607d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5bd607d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50c159d9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50c159d9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5bd607d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5bd607d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5bd607d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5bd607d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5bd607d3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5bd607d3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5bd607d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5bd607d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5bd607d3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5bd607d3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5bd607d3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5bd607d3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65164f7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65164f7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5bd607d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5bd607d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5bd607d3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5bd607d3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5bd607d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5bd607d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518865a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518865a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5bd607d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5bd607d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5bd607d3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5bd607d3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53fcee4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53fcee4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sz="1800">
                <a:solidFill>
                  <a:srgbClr val="ADADAD"/>
                </a:solidFill>
              </a:rPr>
              <a:t>Algorithms exist for certain problems that are much faster than currently known classical solutions</a:t>
            </a:r>
            <a:endParaRPr sz="1800">
              <a:solidFill>
                <a:srgbClr val="ADADA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○"/>
            </a:pPr>
            <a:r>
              <a:rPr lang="en" sz="1800">
                <a:solidFill>
                  <a:srgbClr val="ADADAD"/>
                </a:solidFill>
              </a:rPr>
              <a:t>large-scale optimization problems,</a:t>
            </a:r>
            <a:endParaRPr sz="1800">
              <a:solidFill>
                <a:srgbClr val="ADADA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○"/>
            </a:pPr>
            <a:r>
              <a:rPr lang="en" sz="1800">
                <a:solidFill>
                  <a:srgbClr val="ADADAD"/>
                </a:solidFill>
              </a:rPr>
              <a:t>complex simulations (molecular modeling in chemistry)</a:t>
            </a:r>
            <a:endParaRPr sz="1800">
              <a:solidFill>
                <a:srgbClr val="ADADA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○"/>
            </a:pPr>
            <a:r>
              <a:rPr lang="en" sz="1800">
                <a:solidFill>
                  <a:srgbClr val="ADADAD"/>
                </a:solidFill>
              </a:rPr>
              <a:t>factoring large numbers - breaking certain encryption algorithms, </a:t>
            </a:r>
            <a:endParaRPr sz="1800">
              <a:solidFill>
                <a:srgbClr val="ADADA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○"/>
            </a:pPr>
            <a:r>
              <a:rPr lang="en" sz="1800">
                <a:solidFill>
                  <a:srgbClr val="ADADAD"/>
                </a:solidFill>
              </a:rPr>
              <a:t>complex combinatorial problems</a:t>
            </a:r>
            <a:endParaRPr sz="1800">
              <a:solidFill>
                <a:srgbClr val="ADADA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○"/>
            </a:pPr>
            <a:r>
              <a:rPr lang="en" sz="1800">
                <a:solidFill>
                  <a:srgbClr val="ADADAD"/>
                </a:solidFill>
              </a:rPr>
              <a:t>finding optimal solutions in complex logistics scenarios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50c159d9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50c159d9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50c159d9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50c159d9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518865a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518865a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sz="1800">
                <a:solidFill>
                  <a:srgbClr val="ADADAD"/>
                </a:solidFill>
              </a:rPr>
              <a:t>Storing vs Communicating information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5bd607d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5bd607d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18865a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518865a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020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r>
              <a:rPr lang="en"/>
              <a:t> Quantum Computers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000075"/>
            <a:ext cx="85206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measurement on a quantum system has some set M of outcomes [for the single qubit, 0 and 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measurement is described by the associated measurement operator P associated with a given m in M (linear operators acting on the state space, projecting onto the relevant subspace for m) [ for us,                                     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then the probability of outcome m is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the state after (successful) measurement is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765369" y="2664350"/>
            <a:ext cx="1017225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902650" y="2709438"/>
            <a:ext cx="1112350" cy="2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4443825" y="3309847"/>
            <a:ext cx="2894675" cy="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5396409" y="3961875"/>
            <a:ext cx="2433550" cy="11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states as can be written                    are </a:t>
            </a:r>
            <a:r>
              <a:rPr i="1" lang="en"/>
              <a:t>separable.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Such that cannot, are </a:t>
            </a:r>
            <a:r>
              <a:rPr i="1" lang="en"/>
              <a:t>entangled</a:t>
            </a:r>
            <a:r>
              <a:rPr lang="en"/>
              <a:t>, e.g.  </a:t>
            </a:r>
            <a:r>
              <a:rPr lang="en"/>
              <a:t>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Now, we can put a concrete meaning behind the concept by looking at what happens when we measure.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423173" y="1212900"/>
            <a:ext cx="1148825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287746" y="1808329"/>
            <a:ext cx="2956975" cy="11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 amt="80000"/>
          </a:blip>
          <a:srcRect b="0" l="66417" r="0" t="0"/>
          <a:stretch/>
        </p:blipFill>
        <p:spPr>
          <a:xfrm>
            <a:off x="3850750" y="3552675"/>
            <a:ext cx="1873975" cy="8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Operations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26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Unitary ops &amp; Measurements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Unitary: </a:t>
            </a:r>
            <a:r>
              <a:rPr lang="en"/>
              <a:t>linear, invertible (and sends orthonormal bases to orthonormal bases)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general, a small set of (universal) gates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488070" y="3305975"/>
            <a:ext cx="2379950" cy="1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15674" y="3476562"/>
            <a:ext cx="2966775" cy="12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 amt="80000"/>
          </a:blip>
          <a:srcRect b="5855" l="3521" r="0" t="0"/>
          <a:stretch/>
        </p:blipFill>
        <p:spPr>
          <a:xfrm>
            <a:off x="1495375" y="757225"/>
            <a:ext cx="63865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Programming : The Naive Way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circuit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QuantumCircuit(q,c)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circuit</a:t>
            </a:r>
            <a:r>
              <a:rPr lang="en" sz="135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h(q[</a:t>
            </a:r>
            <a:r>
              <a:rPr lang="en" sz="135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# Hadamard gate 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circuit</a:t>
            </a:r>
            <a:r>
              <a:rPr lang="en" sz="135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cx(q[</a:t>
            </a:r>
            <a:r>
              <a:rPr lang="en" sz="135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],q[</a:t>
            </a:r>
            <a:r>
              <a:rPr lang="en" sz="135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# CNOT gate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circuit</a:t>
            </a:r>
            <a:r>
              <a:rPr lang="en" sz="135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measure(q,c)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# Qubit Measurement</a:t>
            </a:r>
            <a:endParaRPr sz="13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90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Programming Paradigms : Somewhat Historically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b.o.Valiron 2022</a:t>
            </a:r>
            <a:endParaRPr sz="11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Quantum Programming, Classical Environment (Betteli et al. C++)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Char char="○"/>
            </a:pPr>
            <a:r>
              <a:rPr lang="en">
                <a:solidFill>
                  <a:srgbClr val="F4CCCC"/>
                </a:solidFill>
              </a:rPr>
              <a:t>Generally imperative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Char char="○"/>
            </a:pPr>
            <a:r>
              <a:rPr lang="en">
                <a:solidFill>
                  <a:srgbClr val="F4CCCC"/>
                </a:solidFill>
              </a:rPr>
              <a:t>Qiskit - </a:t>
            </a:r>
            <a:r>
              <a:rPr i="1" lang="en">
                <a:solidFill>
                  <a:srgbClr val="F4CCCC"/>
                </a:solidFill>
              </a:rPr>
              <a:t>or how to make the same mistake for the millionth time 101</a:t>
            </a:r>
            <a:endParaRPr i="1">
              <a:solidFill>
                <a:srgbClr val="F4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>
                <a:solidFill>
                  <a:srgbClr val="FFF2CC"/>
                </a:solidFill>
              </a:rPr>
              <a:t>Circuits as side-effects</a:t>
            </a:r>
            <a:endParaRPr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○"/>
            </a:pPr>
            <a:r>
              <a:rPr lang="en">
                <a:solidFill>
                  <a:srgbClr val="FFF2CC"/>
                </a:solidFill>
              </a:rPr>
              <a:t>Altenkirch &amp; Green, QIO, formality</a:t>
            </a:r>
            <a:endParaRPr>
              <a:solidFill>
                <a:srgbClr val="FFF2CC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○"/>
            </a:pPr>
            <a:r>
              <a:rPr lang="en">
                <a:solidFill>
                  <a:srgbClr val="FFF2CC"/>
                </a:solidFill>
              </a:rPr>
              <a:t>Quipper</a:t>
            </a:r>
            <a:endParaRPr>
              <a:solidFill>
                <a:srgbClr val="FFF2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800"/>
              <a:buChar char="●"/>
            </a:pPr>
            <a:r>
              <a:rPr lang="en">
                <a:solidFill>
                  <a:srgbClr val="FCE5CD"/>
                </a:solidFill>
              </a:rPr>
              <a:t>Circuits as Functions</a:t>
            </a:r>
            <a:endParaRPr>
              <a:solidFill>
                <a:srgbClr val="FCE5C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Char char="○"/>
            </a:pPr>
            <a:r>
              <a:rPr lang="en">
                <a:solidFill>
                  <a:srgbClr val="FCE5CD"/>
                </a:solidFill>
              </a:rPr>
              <a:t>Quantum and classical arrows</a:t>
            </a:r>
            <a:endParaRPr>
              <a:solidFill>
                <a:srgbClr val="FCE5CD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CE5CD"/>
              </a:buClr>
              <a:buSzPts val="1400"/>
              <a:buChar char="○"/>
            </a:pPr>
            <a:r>
              <a:rPr lang="en">
                <a:solidFill>
                  <a:srgbClr val="FCE5CD"/>
                </a:solidFill>
              </a:rPr>
              <a:t>Theseus</a:t>
            </a:r>
            <a:endParaRPr>
              <a:solidFill>
                <a:srgbClr val="FCE5C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800"/>
              <a:buChar char="●"/>
            </a:pPr>
            <a:r>
              <a:rPr lang="en">
                <a:solidFill>
                  <a:srgbClr val="D9D2E9"/>
                </a:solidFill>
              </a:rPr>
              <a:t>Quantum-Specific Programming</a:t>
            </a:r>
            <a:endParaRPr>
              <a:solidFill>
                <a:srgbClr val="D9D2E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1400"/>
              <a:buChar char="○"/>
            </a:pPr>
            <a:r>
              <a:rPr lang="en">
                <a:solidFill>
                  <a:srgbClr val="D9D2E9"/>
                </a:solidFill>
              </a:rPr>
              <a:t>Quantum control, QCL, QML</a:t>
            </a:r>
            <a:endParaRPr>
              <a:solidFill>
                <a:srgbClr val="D9D2E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Quantum Lambda Calculus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193475" y="2465325"/>
            <a:ext cx="13476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4C2F4"/>
                </a:solidFill>
              </a:rPr>
              <a:t>Embedded</a:t>
            </a:r>
            <a:r>
              <a:rPr lang="en" sz="1800">
                <a:solidFill>
                  <a:srgbClr val="A4C2F4"/>
                </a:solidFill>
              </a:rPr>
              <a:t> </a:t>
            </a:r>
            <a:endParaRPr sz="1800">
              <a:solidFill>
                <a:srgbClr val="A4C2F4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4C2F4"/>
                </a:solidFill>
              </a:rPr>
              <a:t>VS </a:t>
            </a:r>
            <a:endParaRPr sz="1800">
              <a:solidFill>
                <a:srgbClr val="A4C2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4C2F4"/>
                </a:solidFill>
              </a:rPr>
              <a:t>Standalone</a:t>
            </a:r>
            <a:endParaRPr sz="1800">
              <a:solidFill>
                <a:srgbClr val="A4C2F4"/>
              </a:solidFill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7168125" y="3642350"/>
            <a:ext cx="1875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A6BD"/>
                </a:solidFill>
              </a:rPr>
              <a:t>First-Order</a:t>
            </a:r>
            <a:r>
              <a:rPr lang="en" sz="1800">
                <a:solidFill>
                  <a:srgbClr val="D5A6BD"/>
                </a:solidFill>
              </a:rPr>
              <a:t> </a:t>
            </a:r>
            <a:endParaRPr sz="1800">
              <a:solidFill>
                <a:srgbClr val="D5A6B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A6BD"/>
                </a:solidFill>
              </a:rPr>
              <a:t>VS</a:t>
            </a:r>
            <a:r>
              <a:rPr lang="en" sz="1800">
                <a:solidFill>
                  <a:srgbClr val="D5A6BD"/>
                </a:solidFill>
              </a:rPr>
              <a:t> </a:t>
            </a:r>
            <a:endParaRPr sz="1800">
              <a:solidFill>
                <a:srgbClr val="D5A6B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A6BD"/>
                </a:solidFill>
              </a:rPr>
              <a:t>Higher-Order</a:t>
            </a:r>
            <a:endParaRPr sz="1800">
              <a:solidFill>
                <a:srgbClr val="D5A6BD"/>
              </a:solidFill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7524375" y="2170350"/>
            <a:ext cx="16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Graphical Calculi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4307550" y="445025"/>
            <a:ext cx="45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Teachable Note : The QFT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186" y="0"/>
            <a:ext cx="10947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0" l="0" r="0" t="57686"/>
          <a:stretch/>
        </p:blipFill>
        <p:spPr>
          <a:xfrm>
            <a:off x="5738075" y="2440821"/>
            <a:ext cx="905675" cy="672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999275" y="2395050"/>
            <a:ext cx="12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QISKIT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796913" y="2546450"/>
            <a:ext cx="12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Qimaera</a:t>
            </a:r>
            <a:endParaRPr sz="18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Quantum Lambda Calculus (van T., Valiron, Selinger)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34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ct val="100000"/>
              <a:buChar char="●"/>
            </a:pPr>
            <a:r>
              <a:rPr lang="en">
                <a:solidFill>
                  <a:srgbClr val="D9EAD3"/>
                </a:solidFill>
              </a:rPr>
              <a:t>F</a:t>
            </a:r>
            <a:r>
              <a:rPr lang="en">
                <a:solidFill>
                  <a:srgbClr val="D9EAD3"/>
                </a:solidFill>
              </a:rPr>
              <a:t>ormalizes the notion of quantum, higher-order functional programming language with classical control</a:t>
            </a:r>
            <a:endParaRPr>
              <a:solidFill>
                <a:srgbClr val="D9EAD3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ct val="100000"/>
              <a:buChar char="●"/>
            </a:pPr>
            <a:r>
              <a:rPr lang="en">
                <a:solidFill>
                  <a:srgbClr val="D9EAD3"/>
                </a:solidFill>
              </a:rPr>
              <a:t>Set of constructs and an operational semantics to formalize the interaction with the coprocessor. </a:t>
            </a:r>
            <a:endParaRPr>
              <a:solidFill>
                <a:srgbClr val="D9EAD3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ct val="100000"/>
              <a:buChar char="●"/>
            </a:pPr>
            <a:r>
              <a:rPr lang="en">
                <a:solidFill>
                  <a:srgbClr val="D9EAD3"/>
                </a:solidFill>
              </a:rPr>
              <a:t>Main theoretical tool behind the </a:t>
            </a:r>
            <a:r>
              <a:rPr lang="en">
                <a:solidFill>
                  <a:srgbClr val="D9EAD3"/>
                </a:solidFill>
              </a:rPr>
              <a:t>state</a:t>
            </a:r>
            <a:r>
              <a:rPr lang="en">
                <a:solidFill>
                  <a:srgbClr val="D9EAD3"/>
                </a:solidFill>
              </a:rPr>
              <a:t>-of-the-art for QP and QPCert</a:t>
            </a:r>
            <a:endParaRPr>
              <a:solidFill>
                <a:srgbClr val="D9EAD3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ct val="100000"/>
              <a:buChar char="●"/>
            </a:pPr>
            <a:r>
              <a:rPr i="1" lang="en">
                <a:solidFill>
                  <a:srgbClr val="D9EAD3"/>
                </a:solidFill>
              </a:rPr>
              <a:t>qubit</a:t>
            </a:r>
            <a:r>
              <a:rPr lang="en">
                <a:solidFill>
                  <a:srgbClr val="D9EAD3"/>
                </a:solidFill>
              </a:rPr>
              <a:t> type, </a:t>
            </a:r>
            <a:r>
              <a:rPr i="1" lang="en">
                <a:solidFill>
                  <a:srgbClr val="D9EAD3"/>
                </a:solidFill>
              </a:rPr>
              <a:t>meas</a:t>
            </a:r>
            <a:r>
              <a:rPr lang="en">
                <a:solidFill>
                  <a:srgbClr val="D9EAD3"/>
                </a:solidFill>
              </a:rPr>
              <a:t> and </a:t>
            </a:r>
            <a:r>
              <a:rPr i="1" lang="en">
                <a:solidFill>
                  <a:srgbClr val="D9EAD3"/>
                </a:solidFill>
              </a:rPr>
              <a:t>qinit</a:t>
            </a:r>
            <a:r>
              <a:rPr lang="en">
                <a:solidFill>
                  <a:srgbClr val="D9EAD3"/>
                </a:solidFill>
              </a:rPr>
              <a:t> terms, gate constants </a:t>
            </a:r>
            <a:r>
              <a:rPr i="1" lang="en">
                <a:solidFill>
                  <a:srgbClr val="D9EAD3"/>
                </a:solidFill>
              </a:rPr>
              <a:t>U</a:t>
            </a:r>
            <a:endParaRPr>
              <a:solidFill>
                <a:srgbClr val="D9EAD3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ct val="100000"/>
              <a:buChar char="●"/>
            </a:pPr>
            <a:r>
              <a:rPr lang="en">
                <a:solidFill>
                  <a:srgbClr val="D9EAD3"/>
                </a:solidFill>
              </a:rPr>
              <a:t>How to incorporate qubit objects? </a:t>
            </a:r>
            <a:endParaRPr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Closures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209675" y="2743975"/>
            <a:ext cx="67246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165813" y="1681625"/>
            <a:ext cx="281237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5978175" y="1737125"/>
            <a:ext cx="30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?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210075" y="4170675"/>
            <a:ext cx="39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cbv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Typing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data cannot be duplicated!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371813" y="2182338"/>
            <a:ext cx="25241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5992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(up with)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6425" y="235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Paradigm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Bits vs Qubits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-319" l="20164" r="18878" t="320"/>
          <a:stretch/>
        </p:blipFill>
        <p:spPr>
          <a:xfrm>
            <a:off x="3606300" y="0"/>
            <a:ext cx="55738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Quite Enough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Quantum Algorithms, circuits are described with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Sets of gates, explicitly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Circuit combinators: Inversion, control, repetition, etc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circuits as first-class objects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a Quantum language be like? 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manipulation of quantum registers circuits as first-class objects.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 of parametric families of quantum circuits (applicative, procedural)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processing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Ideally: Ensure soundness wrt QC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Ideally: Can reasonably check some useful notion of correctness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Ideally: Integrated Quantum Control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Description Languages : Quipper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scalable QPL -&gt; Quipper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Extends QLC with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Circ(A,B) [opaque]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Instantiating</a:t>
            </a:r>
            <a:r>
              <a:rPr lang="en"/>
              <a:t> Circuits (“box”)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Evaluating Circuits  (“unbox”)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list of fixed, opaque circuits combinators (control, reverse…)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Nice cat semantics :D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Further with Dependency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00" y="1152475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Grover’s Algorithm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have f: {0…N} -&gt; {0,1}. We have a database where only one index i satisfies f.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Normally, this is a linear problem.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Quantumly, we can construct a quantum operator U_i from f (which marks the relevant entry by flipping its phase).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can then use this to find the entry in the following way: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Grover’s Algorithm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all qubits (sqrt of the size of the database) to equal superposition: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repeat the following pi/4 sqrt(N)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Apply U_i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Apply 				where s is 0^N [initial state]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Profit (measure the resulting state in the cb - probability of success is at least 1/2)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056147" y="1526225"/>
            <a:ext cx="2606850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835900" y="3188400"/>
            <a:ext cx="155005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7" y="0"/>
            <a:ext cx="88345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245" y="0"/>
            <a:ext cx="34508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3088" y="0"/>
            <a:ext cx="117092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Quantum Control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>
                <a:solidFill>
                  <a:srgbClr val="FFF2CC"/>
                </a:solidFill>
              </a:rPr>
              <a:t>The circuit construction is </a:t>
            </a:r>
            <a:r>
              <a:rPr b="1" lang="en">
                <a:solidFill>
                  <a:srgbClr val="FFF2CC"/>
                </a:solidFill>
              </a:rPr>
              <a:t>classical</a:t>
            </a:r>
            <a:endParaRPr b="1"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○"/>
            </a:pPr>
            <a:r>
              <a:rPr lang="en">
                <a:solidFill>
                  <a:srgbClr val="FFF2CC"/>
                </a:solidFill>
              </a:rPr>
              <a:t>Built on classical machine, </a:t>
            </a:r>
            <a:r>
              <a:rPr lang="en">
                <a:solidFill>
                  <a:srgbClr val="FFF2CC"/>
                </a:solidFill>
              </a:rPr>
              <a:t>instantiated</a:t>
            </a:r>
            <a:r>
              <a:rPr lang="en">
                <a:solidFill>
                  <a:srgbClr val="FFF2CC"/>
                </a:solidFill>
              </a:rPr>
              <a:t> for a particular set of qubits, and applied irrespective of the state of memory</a:t>
            </a:r>
            <a:endParaRPr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○"/>
            </a:pPr>
            <a:r>
              <a:rPr lang="en">
                <a:solidFill>
                  <a:srgbClr val="FFF2CC"/>
                </a:solidFill>
              </a:rPr>
              <a:t>Combinators are opaque and non-programmable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For building circuit combinators in a general form, we need quantum control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2371800" y="1875300"/>
            <a:ext cx="44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1: Quantum Closures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2371800" y="1875300"/>
            <a:ext cx="44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2: Combining Quantum and Classical Control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551" y="2405401"/>
            <a:ext cx="2708750" cy="23514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 and Entanglement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75" y="1290075"/>
            <a:ext cx="5095864" cy="34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551" y="1290075"/>
            <a:ext cx="2708750" cy="11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5750"/>
            <a:ext cx="9143998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Space Semantics: </a:t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 a Unified Solution to 1 and 2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2544775"/>
            <a:ext cx="8520600" cy="20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idea is to define an operational semantics where we move via </a:t>
            </a:r>
            <a:r>
              <a:rPr lang="en"/>
              <a:t>certain</a:t>
            </a:r>
            <a:r>
              <a:rPr lang="en"/>
              <a:t> types of </a:t>
            </a:r>
            <a:r>
              <a:rPr lang="en"/>
              <a:t>maps from an operator space of terms to an operator space of terms.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C3C3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10"/>
            <a:ext cx="9144001" cy="481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55992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(up with)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73175" y="1682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-319" l="20164" r="18878" t="320"/>
          <a:stretch/>
        </p:blipFill>
        <p:spPr>
          <a:xfrm>
            <a:off x="3606300" y="0"/>
            <a:ext cx="55738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Research: Current State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approaches to Qubits (photons, trapped ions, superconducting etc.)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Models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yet at scale (variably 5-10 years :						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challenges remain: Scalability, Error Correction…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550" y="2594175"/>
            <a:ext cx="2185424" cy="12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program them?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Models of QC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NISQ </a:t>
            </a:r>
            <a:r>
              <a:rPr lang="en" sz="1800"/>
              <a:t>+ </a:t>
            </a:r>
            <a:r>
              <a:rPr lang="en" sz="1800"/>
              <a:t>Variational QC?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Level?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Complicated - soundness?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Resources - correctness?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Debugging?	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Control?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7014" r="9176" t="0"/>
          <a:stretch/>
        </p:blipFill>
        <p:spPr>
          <a:xfrm>
            <a:off x="4833250" y="0"/>
            <a:ext cx="4310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shortest of primers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72000" y="1937750"/>
            <a:ext cx="3979576" cy="1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77475" y="2984025"/>
            <a:ext cx="190849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11700" y="3852635"/>
            <a:ext cx="8520599" cy="9683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40825" y="1274700"/>
            <a:ext cx="791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 Qubit’s state is typically represented by a normalized vector (in a 2 dimensional Hilbert space)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Hilbert Space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Hilbert space is a real or complex inner product space that is also a complete metric space with respect to the distance function induced by the inner product.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Meaning It has an inner product associating a complex number to each pair of elements x and y of H with the following properties: 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63100" y="3200050"/>
            <a:ext cx="1835854" cy="4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52491" y="3614685"/>
            <a:ext cx="4265459" cy="4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14906" y="4154642"/>
            <a:ext cx="2559276" cy="90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326425" y="3387250"/>
            <a:ext cx="98700" cy="7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26425" y="3889450"/>
            <a:ext cx="98700" cy="7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326425" y="4450775"/>
            <a:ext cx="98700" cy="7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one Qubit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388" y="1874825"/>
            <a:ext cx="53435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97446" y="1371350"/>
            <a:ext cx="1964600" cy="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326783" y="4039383"/>
            <a:ext cx="624317" cy="47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97950" y="4006775"/>
            <a:ext cx="1296200" cy="50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015669" y="4061051"/>
            <a:ext cx="3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=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